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</p:sldIdLst>
  <p:sldSz cx="12192000" cy="6858000"/>
  <p:notesSz cx="6858000" cy="9144000"/>
  <p:defaultTextStyle>
    <a:defPPr>
      <a:defRPr lang="en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7"/>
    <p:restoredTop sz="94653"/>
  </p:normalViewPr>
  <p:slideViewPr>
    <p:cSldViewPr snapToGrid="0">
      <p:cViewPr varScale="1">
        <p:scale>
          <a:sx n="96" d="100"/>
          <a:sy n="96" d="100"/>
        </p:scale>
        <p:origin x="200" y="6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C8798E-5034-C2EA-27DE-D3A7207FFD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EF906C-3BE3-8D2C-7541-429AE70136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67F174-31CE-5081-462B-01586EB4C8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21320-F14C-334D-B6C1-A54FD430EBFD}" type="datetimeFigureOut">
              <a:rPr lang="en-CN" smtClean="0"/>
              <a:t>2024/10/13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ED307D-327E-3258-C566-C9E38A2AC6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2B74F8-0C42-9FBB-867F-F00DEAF7F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56ECA-7289-054B-B5DE-6181BC803B64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6426053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CFCFD-0536-47E6-AAA1-34319EBF8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91E354D-739B-5F8D-3C70-274C6A0851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E43607-F523-BBBA-E0F0-7947A48792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21320-F14C-334D-B6C1-A54FD430EBFD}" type="datetimeFigureOut">
              <a:rPr lang="en-CN" smtClean="0"/>
              <a:t>2024/10/13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B0AFA6-D8D9-6780-9B8A-E5610827A4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B36BF5-6BFC-689F-8814-E8C9553B48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56ECA-7289-054B-B5DE-6181BC803B64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7779234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F7D3E86-A38D-54B0-7AA8-95C3471731E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5E43741-9D44-331D-3660-163B67A253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FDD5DF-E524-219D-B96A-B13C027482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21320-F14C-334D-B6C1-A54FD430EBFD}" type="datetimeFigureOut">
              <a:rPr lang="en-CN" smtClean="0"/>
              <a:t>2024/10/13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307EFD-02B1-E349-10B3-FBEEAAB151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A331A4-D87D-E414-BDCF-59A8AB31D4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56ECA-7289-054B-B5DE-6181BC803B64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7150788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060B4-3949-E1BC-CE44-C5E066A41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BBD239-67B9-94AE-ABE8-8EC8C55F7C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697BC9-A080-4CF4-0A9D-95AE013749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21320-F14C-334D-B6C1-A54FD430EBFD}" type="datetimeFigureOut">
              <a:rPr lang="en-CN" smtClean="0"/>
              <a:t>2024/10/13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D74EC0-B558-4BFF-C7A6-0323D218E8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980659-857E-56A2-FF84-5EEB100E3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56ECA-7289-054B-B5DE-6181BC803B64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6151661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6F15DF-3DC7-668F-3E79-5718FE0170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319D51-326E-359C-DEBD-DFBF27D966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B6822E-85EA-8C07-100F-97A9E30A27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21320-F14C-334D-B6C1-A54FD430EBFD}" type="datetimeFigureOut">
              <a:rPr lang="en-CN" smtClean="0"/>
              <a:t>2024/10/13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C927FA-5CA4-7823-0EA6-CED5F01F43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E1810F-FE78-EAFA-3DCC-8706AC9C85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56ECA-7289-054B-B5DE-6181BC803B64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6590188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05ABB4-88C3-89CC-332A-A2BCD6C08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8874A9-A226-1D8E-506D-92F8C45C19D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18F2DC-A548-A753-6421-A95EBA3E1F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2D0DFE-D217-38EB-AFF1-6868AEBDA6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21320-F14C-334D-B6C1-A54FD430EBFD}" type="datetimeFigureOut">
              <a:rPr lang="en-CN" smtClean="0"/>
              <a:t>2024/10/13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F09670-CDB6-4337-B12E-3C46152C70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36AD7B-8DD2-4179-5B00-ACD12E77F2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56ECA-7289-054B-B5DE-6181BC803B64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4722791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14F329-C825-A592-5A08-36B2B07E64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C809ED-88CD-F954-5DB3-7BCE2B37E0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0C5922-55BA-DDCE-8878-73A280B7A6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12B6918-C570-155E-B090-CFC38B3157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2ED23F3-54D4-E538-982F-C82A4D4873A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8F1EA73-975D-FDFA-8563-D7D601A62F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21320-F14C-334D-B6C1-A54FD430EBFD}" type="datetimeFigureOut">
              <a:rPr lang="en-CN" smtClean="0"/>
              <a:t>2024/10/13</a:t>
            </a:fld>
            <a:endParaRPr lang="en-C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0A48C71-D33A-69BB-7CEB-D261CCA8E5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203C948-A3EB-5474-9DD0-5F4FC69D1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56ECA-7289-054B-B5DE-6181BC803B64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3647628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837AF-9984-E481-44B0-7DFDEECEA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36EF31B-6A78-A1B6-29BF-F3BD8366CF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21320-F14C-334D-B6C1-A54FD430EBFD}" type="datetimeFigureOut">
              <a:rPr lang="en-CN" smtClean="0"/>
              <a:t>2024/10/13</a:t>
            </a:fld>
            <a:endParaRPr lang="en-C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78639E-E52F-256F-D9CA-7DB766F6DD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293470-6B16-1698-0B7A-57117A7FEF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56ECA-7289-054B-B5DE-6181BC803B64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9331147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E46FFF4-0D2C-E038-BE0F-47C92DE3EB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21320-F14C-334D-B6C1-A54FD430EBFD}" type="datetimeFigureOut">
              <a:rPr lang="en-CN" smtClean="0"/>
              <a:t>2024/10/13</a:t>
            </a:fld>
            <a:endParaRPr lang="en-C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9A58F1-0A88-B9B1-EA68-802DD0CCA1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73F3BC-4335-03C5-C8A3-AA96B6691B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56ECA-7289-054B-B5DE-6181BC803B64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0336890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56814-365A-97F3-384D-71F437454A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B47A95-5BCC-09F9-6838-E93BBCCC8A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3DF30C-6763-CF5C-0F8B-A3C062D325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BDADD9-3502-987E-98AC-1F91B03AA3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21320-F14C-334D-B6C1-A54FD430EBFD}" type="datetimeFigureOut">
              <a:rPr lang="en-CN" smtClean="0"/>
              <a:t>2024/10/13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87A82A-D930-8641-4A12-5A445B12F7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058EEE-9FB3-AECE-43F4-B0F219593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56ECA-7289-054B-B5DE-6181BC803B64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5989642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D4BAE-1C30-60D2-D166-826A26099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118FB53-452D-2343-C2CB-0A81C1D360F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412479-82FB-0375-CEFC-1FE1D718AA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52A55A-6A4C-246A-32D0-A6460E50CD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21320-F14C-334D-B6C1-A54FD430EBFD}" type="datetimeFigureOut">
              <a:rPr lang="en-CN" smtClean="0"/>
              <a:t>2024/10/13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ACCD65-869A-225C-F46D-1E66335C51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501FBC-9CAA-4EB6-E8E9-A79316EEB1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56ECA-7289-054B-B5DE-6181BC803B64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7583983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6315653-BEAA-C598-D2F3-4AF4087701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1B339A-92C1-CFAA-2754-AD0FC16B47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D38E4B-3620-9BD4-D87B-70A25AAB75E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221320-F14C-334D-B6C1-A54FD430EBFD}" type="datetimeFigureOut">
              <a:rPr lang="en-CN" smtClean="0"/>
              <a:t>2024/10/13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4DE033-18AB-40D4-43C0-89B236BAFC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2B4465-165B-E260-752D-B7517A0045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A56ECA-7289-054B-B5DE-6181BC803B64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6139634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microsoft.com/office/2007/relationships/media" Target="../media/media2.mov"/><Relationship Id="rId7" Type="http://schemas.openxmlformats.org/officeDocument/2006/relationships/image" Target="../media/image22.svg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21.png"/><Relationship Id="rId11" Type="http://schemas.openxmlformats.org/officeDocument/2006/relationships/image" Target="../media/image27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7.tiff"/><Relationship Id="rId4" Type="http://schemas.openxmlformats.org/officeDocument/2006/relationships/video" Target="../media/media2.mov"/><Relationship Id="rId9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sv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jpg"/><Relationship Id="rId4" Type="http://schemas.openxmlformats.org/officeDocument/2006/relationships/image" Target="../media/image12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8F2DA-9969-3142-A777-36B1DF13919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N" dirty="0"/>
              <a:t>Oct 14 Math Club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09A815-1976-E6AA-F7BC-85253F3E6F8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2218261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4BAC94-7E72-C541-9421-EB1C1CE3D5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Notion Behind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19471AA-8387-C225-C5F7-08832CCF3807}"/>
              </a:ext>
            </a:extLst>
          </p:cNvPr>
          <p:cNvSpPr/>
          <p:nvPr/>
        </p:nvSpPr>
        <p:spPr>
          <a:xfrm>
            <a:off x="936171" y="1690688"/>
            <a:ext cx="3276600" cy="1970314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sz="3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Neural Network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C571281-BA7D-2343-E947-8CF727E4C1C8}"/>
              </a:ext>
            </a:extLst>
          </p:cNvPr>
          <p:cNvSpPr/>
          <p:nvPr/>
        </p:nvSpPr>
        <p:spPr>
          <a:xfrm>
            <a:off x="7979231" y="1690688"/>
            <a:ext cx="3276600" cy="1970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sz="3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PME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A44C091-D173-3BF0-A669-555D61CBE218}"/>
              </a:ext>
            </a:extLst>
          </p:cNvPr>
          <p:cNvSpPr/>
          <p:nvPr/>
        </p:nvSpPr>
        <p:spPr>
          <a:xfrm>
            <a:off x="4544785" y="4626429"/>
            <a:ext cx="3102429" cy="1632857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The Hopfield Network</a:t>
            </a: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EAC7E9E5-344C-3D55-7A8C-13084E91EE0E}"/>
              </a:ext>
            </a:extLst>
          </p:cNvPr>
          <p:cNvSpPr/>
          <p:nvPr/>
        </p:nvSpPr>
        <p:spPr>
          <a:xfrm rot="3079439">
            <a:off x="3640297" y="3751467"/>
            <a:ext cx="1074424" cy="50446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5CEA49D0-B654-DCF2-7628-5778E0F35C23}"/>
              </a:ext>
            </a:extLst>
          </p:cNvPr>
          <p:cNvSpPr/>
          <p:nvPr/>
        </p:nvSpPr>
        <p:spPr>
          <a:xfrm rot="7923008">
            <a:off x="7392275" y="3751466"/>
            <a:ext cx="1074424" cy="50446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E2B14A-5C48-7DB2-2CA1-5DCCBE295FA2}"/>
              </a:ext>
            </a:extLst>
          </p:cNvPr>
          <p:cNvSpPr txBox="1"/>
          <p:nvPr/>
        </p:nvSpPr>
        <p:spPr>
          <a:xfrm>
            <a:off x="511628" y="3797694"/>
            <a:ext cx="23077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dirty="0"/>
              <a:t>An excellent example of a thinking machine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197223A-5435-DDF3-8831-BD2ACC350CA6}"/>
              </a:ext>
            </a:extLst>
          </p:cNvPr>
          <p:cNvSpPr txBox="1"/>
          <p:nvPr/>
        </p:nvSpPr>
        <p:spPr>
          <a:xfrm>
            <a:off x="9481457" y="3793109"/>
            <a:ext cx="21989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dirty="0"/>
              <a:t>The fundamental principle of the world</a:t>
            </a:r>
          </a:p>
        </p:txBody>
      </p:sp>
    </p:spTree>
    <p:extLst>
      <p:ext uri="{BB962C8B-B14F-4D97-AF65-F5344CB8AC3E}">
        <p14:creationId xmlns:p14="http://schemas.microsoft.com/office/powerpoint/2010/main" val="18291080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7F98E2-564E-5314-F321-B93CE2EDD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Structure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4D0303B9-204C-4258-ED37-2158E03068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00396" y="1690688"/>
            <a:ext cx="4618017" cy="448219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A1E39AD-C2B5-E3A1-CC2E-40F061EDA909}"/>
                  </a:ext>
                </a:extLst>
              </p:cNvPr>
              <p:cNvSpPr txBox="1"/>
              <p:nvPr/>
            </p:nvSpPr>
            <p:spPr>
              <a:xfrm>
                <a:off x="6474031" y="1434148"/>
                <a:ext cx="5151911" cy="43078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N" sz="3200" dirty="0"/>
                  <a:t>Components: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CN" sz="2400" b="1" dirty="0"/>
                  <a:t>Neurons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each has a state of either 1 or -1.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update over time.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states dependent on neurons connected to and connections in between. </a:t>
                </a:r>
                <a:endParaRPr lang="en-CN" sz="2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CN" sz="2400" b="1" dirty="0"/>
                  <a:t>Connections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each has</a:t>
                </a:r>
                <a:r>
                  <a:rPr lang="en-CN" sz="2400" dirty="0"/>
                  <a:t> a weight.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pass (weighted) information</a:t>
                </a:r>
                <a:endParaRPr lang="en-CN" sz="24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s</a:t>
                </a:r>
                <a:r>
                  <a:rPr lang="en-CN" sz="2400" dirty="0"/>
                  <a:t>ymetrical (i.e.,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CN" sz="2400" dirty="0"/>
                  <a:t>)</a:t>
                </a: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A1E39AD-C2B5-E3A1-CC2E-40F061EDA9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4031" y="1434148"/>
                <a:ext cx="5151911" cy="4307846"/>
              </a:xfrm>
              <a:prstGeom prst="rect">
                <a:avLst/>
              </a:prstGeom>
              <a:blipFill>
                <a:blip r:embed="rId4"/>
                <a:stretch>
                  <a:fillRect l="-2948" t="-1760" b="-146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977002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0DEC05-55CB-24F7-D798-27388C9E2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How does PME help learning &amp; inferencing?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C348E1-4D89-EE77-1CB9-E12D6358DF88}"/>
              </a:ext>
            </a:extLst>
          </p:cNvPr>
          <p:cNvSpPr txBox="1"/>
          <p:nvPr/>
        </p:nvSpPr>
        <p:spPr>
          <a:xfrm>
            <a:off x="838200" y="1719216"/>
            <a:ext cx="659674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2400" dirty="0"/>
              <a:t>We first define the </a:t>
            </a:r>
            <a:r>
              <a:rPr lang="en-CN" sz="2400" i="1" dirty="0"/>
              <a:t>Energy</a:t>
            </a:r>
            <a:r>
              <a:rPr lang="en-CN" sz="2400" dirty="0"/>
              <a:t> of the network base on the idea:</a:t>
            </a:r>
          </a:p>
          <a:p>
            <a:pPr algn="just"/>
            <a:r>
              <a:rPr lang="en-CN" sz="2400" dirty="0"/>
              <a:t>	</a:t>
            </a:r>
            <a:r>
              <a:rPr lang="en-CN" sz="2400" i="1" dirty="0"/>
              <a:t>The sign and magnitude of a connection’s weight shall represent the extent to which its connected neurons align / </a:t>
            </a:r>
            <a:r>
              <a:rPr lang="en-US" sz="2400" i="1" dirty="0"/>
              <a:t>misalign.</a:t>
            </a:r>
            <a:endParaRPr lang="en-CN" sz="2400" i="1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24881FB-122C-6CE9-268D-E429DD0AD228}"/>
              </a:ext>
            </a:extLst>
          </p:cNvPr>
          <p:cNvSpPr>
            <a:spLocks noChangeAspect="1"/>
          </p:cNvSpPr>
          <p:nvPr/>
        </p:nvSpPr>
        <p:spPr>
          <a:xfrm>
            <a:off x="4550228" y="4254589"/>
            <a:ext cx="731000" cy="723530"/>
          </a:xfrm>
          <a:prstGeom prst="ellipse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N" sz="2400" dirty="0"/>
              <a:t>+1</a:t>
            </a:r>
            <a:endParaRPr lang="en-CN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2F977D3-E607-C163-2B5F-7B53B6208E52}"/>
              </a:ext>
            </a:extLst>
          </p:cNvPr>
          <p:cNvSpPr>
            <a:spLocks noChangeAspect="1"/>
          </p:cNvSpPr>
          <p:nvPr/>
        </p:nvSpPr>
        <p:spPr>
          <a:xfrm>
            <a:off x="2427512" y="4254589"/>
            <a:ext cx="731000" cy="723530"/>
          </a:xfrm>
          <a:prstGeom prst="ellipse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N" sz="2400" dirty="0"/>
              <a:t>+1</a:t>
            </a:r>
            <a:endParaRPr lang="en-CN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F387487-A0D3-06B2-B168-64FEDD2413A9}"/>
              </a:ext>
            </a:extLst>
          </p:cNvPr>
          <p:cNvCxnSpPr>
            <a:cxnSpLocks/>
            <a:stCxn id="7" idx="6"/>
            <a:endCxn id="5" idx="2"/>
          </p:cNvCxnSpPr>
          <p:nvPr/>
        </p:nvCxnSpPr>
        <p:spPr>
          <a:xfrm>
            <a:off x="3158512" y="4616354"/>
            <a:ext cx="1391716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41A963E-BD93-1237-3494-58EB401AC6E0}"/>
              </a:ext>
            </a:extLst>
          </p:cNvPr>
          <p:cNvSpPr txBox="1"/>
          <p:nvPr/>
        </p:nvSpPr>
        <p:spPr>
          <a:xfrm>
            <a:off x="3457041" y="4147123"/>
            <a:ext cx="7946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 sz="2400" dirty="0">
                <a:solidFill>
                  <a:srgbClr val="FF0000"/>
                </a:solidFill>
              </a:rPr>
              <a:t>+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774E93C-D60F-22A6-B10D-D963E2101EFA}"/>
              </a:ext>
            </a:extLst>
          </p:cNvPr>
          <p:cNvSpPr>
            <a:spLocks noChangeAspect="1"/>
          </p:cNvSpPr>
          <p:nvPr/>
        </p:nvSpPr>
        <p:spPr>
          <a:xfrm>
            <a:off x="4528459" y="5326812"/>
            <a:ext cx="731000" cy="723530"/>
          </a:xfrm>
          <a:prstGeom prst="ellipse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N" sz="2400" dirty="0"/>
              <a:t>-1</a:t>
            </a:r>
            <a:endParaRPr lang="en-CN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A206270-CE1A-0864-4449-30FD7B4A8D38}"/>
              </a:ext>
            </a:extLst>
          </p:cNvPr>
          <p:cNvSpPr>
            <a:spLocks noChangeAspect="1"/>
          </p:cNvSpPr>
          <p:nvPr/>
        </p:nvSpPr>
        <p:spPr>
          <a:xfrm>
            <a:off x="2405743" y="5326812"/>
            <a:ext cx="731000" cy="723530"/>
          </a:xfrm>
          <a:prstGeom prst="ellipse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N" sz="2400" dirty="0"/>
              <a:t>+1</a:t>
            </a:r>
            <a:endParaRPr lang="en-CN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CA5D62B-EE53-BD0E-775B-BEF91A9980CF}"/>
              </a:ext>
            </a:extLst>
          </p:cNvPr>
          <p:cNvCxnSpPr>
            <a:cxnSpLocks/>
            <a:stCxn id="13" idx="6"/>
            <a:endCxn id="12" idx="2"/>
          </p:cNvCxnSpPr>
          <p:nvPr/>
        </p:nvCxnSpPr>
        <p:spPr>
          <a:xfrm>
            <a:off x="3136743" y="5688577"/>
            <a:ext cx="1391716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04853C2-B77F-0672-DC38-D682B0C32D85}"/>
              </a:ext>
            </a:extLst>
          </p:cNvPr>
          <p:cNvSpPr txBox="1"/>
          <p:nvPr/>
        </p:nvSpPr>
        <p:spPr>
          <a:xfrm>
            <a:off x="3435272" y="5219345"/>
            <a:ext cx="7946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 sz="2400" dirty="0">
                <a:solidFill>
                  <a:srgbClr val="FF0000"/>
                </a:solidFill>
              </a:rPr>
              <a:t>–</a:t>
            </a:r>
            <a:endParaRPr lang="en-CN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DD8B38F-1222-9A84-C7D4-319D98EAC28D}"/>
                  </a:ext>
                </a:extLst>
              </p:cNvPr>
              <p:cNvSpPr txBox="1"/>
              <p:nvPr/>
            </p:nvSpPr>
            <p:spPr>
              <a:xfrm>
                <a:off x="5735118" y="3491405"/>
                <a:ext cx="6596743" cy="12847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CN" sz="3200" i="1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DD8B38F-1222-9A84-C7D4-319D98EAC2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5118" y="3491405"/>
                <a:ext cx="6596743" cy="1284711"/>
              </a:xfrm>
              <a:prstGeom prst="rect">
                <a:avLst/>
              </a:prstGeom>
              <a:blipFill>
                <a:blip r:embed="rId2"/>
                <a:stretch>
                  <a:fillRect t="-135644" b="-188119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583C0CC3-C9A4-6D01-2A8B-7FB63DB0CDD0}"/>
              </a:ext>
            </a:extLst>
          </p:cNvPr>
          <p:cNvSpPr txBox="1"/>
          <p:nvPr/>
        </p:nvSpPr>
        <p:spPr>
          <a:xfrm>
            <a:off x="7434943" y="4957480"/>
            <a:ext cx="36684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2400" dirty="0">
                <a:solidFill>
                  <a:srgbClr val="0070C0"/>
                </a:solidFill>
              </a:rPr>
              <a:t>This will soon make sense</a:t>
            </a:r>
          </a:p>
        </p:txBody>
      </p:sp>
    </p:spTree>
    <p:extLst>
      <p:ext uri="{BB962C8B-B14F-4D97-AF65-F5344CB8AC3E}">
        <p14:creationId xmlns:p14="http://schemas.microsoft.com/office/powerpoint/2010/main" val="13163317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53C09-7E50-7741-AB5F-53E2C87497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Some Observations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B02FF3-B6CD-2A41-7B69-2260B412D9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N" sz="3000" dirty="0"/>
              <a:t>Nature stores intricate information in the lowest energy states.</a:t>
            </a:r>
          </a:p>
          <a:p>
            <a:pPr lvl="1">
              <a:buFont typeface="Wingdings" pitchFamily="2" charset="2"/>
              <a:buChar char="Ø"/>
            </a:pPr>
            <a:r>
              <a:rPr lang="en-CN" sz="3000" dirty="0"/>
              <a:t> We can force the model to learn by minimizing its energy.</a:t>
            </a:r>
          </a:p>
          <a:p>
            <a:pPr marL="0" indent="0">
              <a:buNone/>
            </a:pPr>
            <a:endParaRPr lang="en-CN" dirty="0"/>
          </a:p>
          <a:p>
            <a:endParaRPr lang="en-CN" dirty="0"/>
          </a:p>
          <a:p>
            <a:r>
              <a:rPr lang="en-CN" sz="3000" dirty="0"/>
              <a:t>There is two type of parameters we can tweek. </a:t>
            </a:r>
          </a:p>
          <a:p>
            <a:pPr lvl="1">
              <a:buFont typeface="Wingdings" pitchFamily="2" charset="2"/>
              <a:buChar char="Ø"/>
            </a:pPr>
            <a:r>
              <a:rPr lang="en-CN" sz="3000" dirty="0"/>
              <a:t> This cooresponds to learning and recalling memories.</a:t>
            </a:r>
          </a:p>
          <a:p>
            <a:endParaRPr lang="en-CN" dirty="0"/>
          </a:p>
          <a:p>
            <a:pPr marL="457200" lvl="1" indent="0">
              <a:buNone/>
            </a:pPr>
            <a:endParaRPr lang="en-CN" sz="2800" dirty="0"/>
          </a:p>
          <a:p>
            <a:pPr marL="457200" lvl="1" indent="0">
              <a:buNone/>
            </a:pPr>
            <a:endParaRPr lang="en-CN" sz="2800" dirty="0"/>
          </a:p>
        </p:txBody>
      </p:sp>
    </p:spTree>
    <p:extLst>
      <p:ext uri="{BB962C8B-B14F-4D97-AF65-F5344CB8AC3E}">
        <p14:creationId xmlns:p14="http://schemas.microsoft.com/office/powerpoint/2010/main" val="2950066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2E53D5-A422-E48C-F5F5-E3A9E17EC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Visulization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E5DA62DA-4E90-9FE9-450E-AC28537BD96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092687" y="2090057"/>
            <a:ext cx="3342244" cy="324394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AB9D038-5748-46AA-946F-9A6224A99A16}"/>
                  </a:ext>
                </a:extLst>
              </p:cNvPr>
              <p:cNvSpPr txBox="1"/>
              <p:nvPr/>
            </p:nvSpPr>
            <p:spPr>
              <a:xfrm>
                <a:off x="947057" y="1690688"/>
                <a:ext cx="4020052" cy="5579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N" sz="2800" dirty="0"/>
                  <a:t>Energy: </a:t>
                </a:r>
                <a14:m>
                  <m:oMath xmlns:m="http://schemas.openxmlformats.org/officeDocument/2006/math"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=−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nary>
                  </m:oMath>
                </a14:m>
                <a:endParaRPr lang="en-CN" sz="28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AB9D038-5748-46AA-946F-9A6224A99A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057" y="1690688"/>
                <a:ext cx="4020052" cy="557910"/>
              </a:xfrm>
              <a:prstGeom prst="rect">
                <a:avLst/>
              </a:prstGeom>
              <a:blipFill>
                <a:blip r:embed="rId8"/>
                <a:stretch>
                  <a:fillRect l="-3145" t="-113043" b="-16956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Untitled" descr="Untitled">
            <a:hlinkClick r:id="" action="ppaction://media"/>
            <a:extLst>
              <a:ext uri="{FF2B5EF4-FFF2-40B4-BE49-F238E27FC236}">
                <a16:creationId xmlns:a16="http://schemas.microsoft.com/office/drawing/2014/main" id="{E7180965-18BA-06C0-6EA6-09D2C9D8638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16768" y="2308420"/>
            <a:ext cx="3797388" cy="292680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9CE60506-9DDC-1FC0-2054-803C13A6EC89}"/>
              </a:ext>
            </a:extLst>
          </p:cNvPr>
          <p:cNvGrpSpPr/>
          <p:nvPr/>
        </p:nvGrpSpPr>
        <p:grpSpPr>
          <a:xfrm>
            <a:off x="2558141" y="1425636"/>
            <a:ext cx="9307288" cy="4573637"/>
            <a:chOff x="2558141" y="1425636"/>
            <a:chExt cx="9307288" cy="4573637"/>
          </a:xfrm>
        </p:grpSpPr>
        <p:sp>
          <p:nvSpPr>
            <p:cNvPr id="7" name="Multiply 6">
              <a:extLst>
                <a:ext uri="{FF2B5EF4-FFF2-40B4-BE49-F238E27FC236}">
                  <a16:creationId xmlns:a16="http://schemas.microsoft.com/office/drawing/2014/main" id="{68388978-22D5-797A-9C7B-D4AEF31AA4AB}"/>
                </a:ext>
              </a:extLst>
            </p:cNvPr>
            <p:cNvSpPr/>
            <p:nvPr/>
          </p:nvSpPr>
          <p:spPr>
            <a:xfrm>
              <a:off x="2558141" y="4676750"/>
              <a:ext cx="250372" cy="287136"/>
            </a:xfrm>
            <a:prstGeom prst="mathMultiply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F23ED16B-1F2B-CC31-9D23-0F75C07DAB37}"/>
                </a:ext>
              </a:extLst>
            </p:cNvPr>
            <p:cNvGrpSpPr/>
            <p:nvPr/>
          </p:nvGrpSpPr>
          <p:grpSpPr>
            <a:xfrm>
              <a:off x="8063819" y="1425636"/>
              <a:ext cx="3801610" cy="4573637"/>
              <a:chOff x="8063819" y="1425636"/>
              <a:chExt cx="3801610" cy="4573637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5C6BCBCA-C0B5-627D-FD50-B260791C72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150290" y="1425636"/>
                <a:ext cx="2494800" cy="2494800"/>
              </a:xfrm>
              <a:prstGeom prst="rect">
                <a:avLst/>
              </a:prstGeom>
            </p:spPr>
          </p:pic>
          <p:sp>
            <p:nvSpPr>
              <p:cNvPr id="9" name="Right Arrow 8">
                <a:extLst>
                  <a:ext uri="{FF2B5EF4-FFF2-40B4-BE49-F238E27FC236}">
                    <a16:creationId xmlns:a16="http://schemas.microsoft.com/office/drawing/2014/main" id="{D997D54F-71C7-1163-94B2-CA2CD871AE40}"/>
                  </a:ext>
                </a:extLst>
              </p:cNvPr>
              <p:cNvSpPr/>
              <p:nvPr/>
            </p:nvSpPr>
            <p:spPr>
              <a:xfrm rot="8972869">
                <a:off x="8063819" y="2410327"/>
                <a:ext cx="903590" cy="472066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 dirty="0"/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B45684-9B2A-7310-7C10-FB26D8FA2260}"/>
                  </a:ext>
                </a:extLst>
              </p:cNvPr>
              <p:cNvSpPr txBox="1"/>
              <p:nvPr/>
            </p:nvSpPr>
            <p:spPr>
              <a:xfrm>
                <a:off x="8248148" y="5045166"/>
                <a:ext cx="3617281" cy="954107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We first feed the HN with some data.</a:t>
                </a:r>
                <a:endParaRPr lang="en-CN" sz="2800" dirty="0"/>
              </a:p>
            </p:txBody>
          </p:sp>
        </p:grp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6C4D5818-8755-8503-6117-0CA0E5C1517B}"/>
              </a:ext>
            </a:extLst>
          </p:cNvPr>
          <p:cNvSpPr txBox="1"/>
          <p:nvPr/>
        </p:nvSpPr>
        <p:spPr>
          <a:xfrm>
            <a:off x="8149639" y="4829721"/>
            <a:ext cx="3814297" cy="138499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n-US" sz="2800" dirty="0"/>
              <a:t>We minimize the energy at this input by tweaking the </a:t>
            </a:r>
            <a:r>
              <a:rPr lang="en-US" sz="2800" u="sng" dirty="0"/>
              <a:t>weights</a:t>
            </a:r>
            <a:r>
              <a:rPr lang="en-US" sz="2800" dirty="0"/>
              <a:t>.</a:t>
            </a:r>
            <a:endParaRPr lang="en-CN" sz="28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213688F-A277-543C-DE0D-8E6AE4BE6FA9}"/>
              </a:ext>
            </a:extLst>
          </p:cNvPr>
          <p:cNvSpPr txBox="1"/>
          <p:nvPr/>
        </p:nvSpPr>
        <p:spPr>
          <a:xfrm>
            <a:off x="8149640" y="4829721"/>
            <a:ext cx="3814296" cy="138499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CN" sz="2800" dirty="0"/>
              <a:t>The HN now memorize the input as a minimum in the energy function.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954D50A0-43A6-A60E-1142-889907B48FB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50290" y="1425636"/>
            <a:ext cx="2494800" cy="24948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0063A05D-EC13-85B5-BF6D-1A78521D7FF9}"/>
              </a:ext>
            </a:extLst>
          </p:cNvPr>
          <p:cNvSpPr/>
          <p:nvPr/>
        </p:nvSpPr>
        <p:spPr>
          <a:xfrm>
            <a:off x="9674011" y="1558992"/>
            <a:ext cx="1338941" cy="14620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785FD5C-D54C-EA4F-4183-3B6530690D0C}"/>
              </a:ext>
            </a:extLst>
          </p:cNvPr>
          <p:cNvSpPr txBox="1"/>
          <p:nvPr/>
        </p:nvSpPr>
        <p:spPr>
          <a:xfrm>
            <a:off x="7368209" y="5689431"/>
            <a:ext cx="4595727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CN" sz="2800" dirty="0"/>
              <a:t>Now if we have a new input … </a:t>
            </a:r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59C56B54-6C04-3D09-E870-3C33214A76C4}"/>
              </a:ext>
            </a:extLst>
          </p:cNvPr>
          <p:cNvSpPr/>
          <p:nvPr/>
        </p:nvSpPr>
        <p:spPr>
          <a:xfrm rot="8972869">
            <a:off x="8063819" y="2407372"/>
            <a:ext cx="903590" cy="4720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pic>
        <p:nvPicPr>
          <p:cNvPr id="23" name="Untitled2" descr="Untitled2">
            <a:hlinkClick r:id="" action="ppaction://media"/>
            <a:extLst>
              <a:ext uri="{FF2B5EF4-FFF2-40B4-BE49-F238E27FC236}">
                <a16:creationId xmlns:a16="http://schemas.microsoft.com/office/drawing/2014/main" id="{408289AE-4323-21AC-F4AF-01FCD450F773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816767" y="2308420"/>
            <a:ext cx="3797388" cy="2926800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26DC6193-0EBF-BD02-E9C5-48CD222B14A4}"/>
              </a:ext>
            </a:extLst>
          </p:cNvPr>
          <p:cNvGrpSpPr/>
          <p:nvPr/>
        </p:nvGrpSpPr>
        <p:grpSpPr>
          <a:xfrm>
            <a:off x="2558141" y="3429000"/>
            <a:ext cx="3342244" cy="2924215"/>
            <a:chOff x="2558141" y="3429000"/>
            <a:chExt cx="3342244" cy="2924215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5F7AAA5-445F-309D-32AC-C98763000A26}"/>
                </a:ext>
              </a:extLst>
            </p:cNvPr>
            <p:cNvSpPr txBox="1"/>
            <p:nvPr/>
          </p:nvSpPr>
          <p:spPr>
            <a:xfrm>
              <a:off x="2558141" y="5522218"/>
              <a:ext cx="334224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N" sz="2400" dirty="0"/>
                <a:t>It is not at the minimum because it is distorted</a:t>
              </a: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F93450C-AD00-93F0-260D-2C20B8EE4BA9}"/>
                </a:ext>
              </a:extLst>
            </p:cNvPr>
            <p:cNvCxnSpPr/>
            <p:nvPr/>
          </p:nvCxnSpPr>
          <p:spPr>
            <a:xfrm flipH="1" flipV="1">
              <a:off x="3631096" y="3429000"/>
              <a:ext cx="569843" cy="190500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B78B6A91-FF77-FD81-186B-3974F1E673AE}"/>
              </a:ext>
            </a:extLst>
          </p:cNvPr>
          <p:cNvSpPr txBox="1"/>
          <p:nvPr/>
        </p:nvSpPr>
        <p:spPr>
          <a:xfrm>
            <a:off x="8149639" y="4829721"/>
            <a:ext cx="3814297" cy="138499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CN" sz="2800" dirty="0"/>
              <a:t>We minimize the energy by tweaking the </a:t>
            </a:r>
            <a:r>
              <a:rPr lang="en-CN" sz="2800" u="sng" dirty="0"/>
              <a:t>states of the neurons</a:t>
            </a:r>
            <a:r>
              <a:rPr lang="en-CN" sz="2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37612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5015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35" dur="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5" dur="4166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4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3" dur="416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15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55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seq concurrent="1" nextAc="seek">
              <p:cTn id="56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7" fill="hold">
                      <p:stCondLst>
                        <p:cond delay="0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0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video>
              <p:cMediaNode vol="80000">
                <p:cTn id="61" fill="hold" display="0">
                  <p:stCondLst>
                    <p:cond delay="indefinite"/>
                  </p:stCondLst>
                </p:cTn>
                <p:tgtEl>
                  <p:spTgt spid="23"/>
                </p:tgtEl>
              </p:cMediaNode>
            </p:video>
            <p:seq concurrent="1" nextAc="seek">
              <p:cTn id="62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3" fill="hold">
                      <p:stCondLst>
                        <p:cond delay="0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6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</p:childTnLst>
        </p:cTn>
      </p:par>
    </p:tnLst>
    <p:bldLst>
      <p:bldP spid="17" grpId="0" animBg="1"/>
      <p:bldP spid="17" grpId="1" animBg="1"/>
      <p:bldP spid="18" grpId="0" animBg="1"/>
      <p:bldP spid="18" grpId="1" animBg="1"/>
      <p:bldP spid="20" grpId="0" animBg="1"/>
      <p:bldP spid="20" grpId="1" animBg="1"/>
      <p:bldP spid="21" grpId="0" animBg="1"/>
      <p:bldP spid="21" grpId="1" animBg="1"/>
      <p:bldP spid="22" grpId="0" animBg="1"/>
      <p:bldP spid="2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AE5D20-C62E-DC31-9058-7E83518DE9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7887" y="2869786"/>
            <a:ext cx="8236226" cy="1325563"/>
          </a:xfrm>
        </p:spPr>
        <p:txBody>
          <a:bodyPr/>
          <a:lstStyle/>
          <a:p>
            <a:r>
              <a:rPr lang="en-CN" dirty="0"/>
              <a:t>We will see how exactly the energy function is minimized next time.</a:t>
            </a:r>
          </a:p>
        </p:txBody>
      </p:sp>
    </p:spTree>
    <p:extLst>
      <p:ext uri="{BB962C8B-B14F-4D97-AF65-F5344CB8AC3E}">
        <p14:creationId xmlns:p14="http://schemas.microsoft.com/office/powerpoint/2010/main" val="8550469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039EB1-3B24-14F5-202D-6AA5E0095E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CN" sz="5400" dirty="0"/>
              <a:t>Stay Tuned</a:t>
            </a:r>
          </a:p>
        </p:txBody>
      </p:sp>
    </p:spTree>
    <p:extLst>
      <p:ext uri="{BB962C8B-B14F-4D97-AF65-F5344CB8AC3E}">
        <p14:creationId xmlns:p14="http://schemas.microsoft.com/office/powerpoint/2010/main" val="40185436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8F2DA-9969-3142-A777-36B1DF1391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600200"/>
            <a:ext cx="9231086" cy="2387600"/>
          </a:xfrm>
        </p:spPr>
        <p:txBody>
          <a:bodyPr>
            <a:normAutofit fontScale="90000"/>
          </a:bodyPr>
          <a:lstStyle/>
          <a:p>
            <a:r>
              <a:rPr lang="en-CN" dirty="0"/>
              <a:t>Dissecting the Nobel Prize : </a:t>
            </a:r>
            <a:br>
              <a:rPr lang="en-CN" dirty="0"/>
            </a:br>
            <a:r>
              <a:rPr lang="en-CN" dirty="0"/>
              <a:t>A Peek at the Hopfield Network</a:t>
            </a:r>
          </a:p>
        </p:txBody>
      </p:sp>
    </p:spTree>
    <p:extLst>
      <p:ext uri="{BB962C8B-B14F-4D97-AF65-F5344CB8AC3E}">
        <p14:creationId xmlns:p14="http://schemas.microsoft.com/office/powerpoint/2010/main" val="39027112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507C9-1E03-D2E3-93ED-BA685D55A0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514" y="-233590"/>
            <a:ext cx="10515600" cy="1325563"/>
          </a:xfrm>
        </p:spPr>
        <p:txBody>
          <a:bodyPr>
            <a:normAutofit/>
          </a:bodyPr>
          <a:lstStyle/>
          <a:p>
            <a:r>
              <a:rPr lang="en-CN" sz="2800" dirty="0"/>
              <a:t>2024 Nobel Prize in Physics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801FCA-E243-E41C-0CB3-A0EC0954D5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2738" y="928579"/>
            <a:ext cx="8146524" cy="521855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A69D836-DE8B-D039-C951-74FE9D4F5417}"/>
              </a:ext>
            </a:extLst>
          </p:cNvPr>
          <p:cNvSpPr txBox="1"/>
          <p:nvPr/>
        </p:nvSpPr>
        <p:spPr>
          <a:xfrm>
            <a:off x="217714" y="6436717"/>
            <a:ext cx="101019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/>
            <a:r>
              <a:rPr lang="en-US" sz="1200" dirty="0">
                <a:effectLst/>
                <a:latin typeface="Times New Roman" panose="02020603050405020304" pitchFamily="18" charset="0"/>
              </a:rPr>
              <a:t>Nobel Prize, “Announcement of the 2024 Nobel Prize in Physics,” </a:t>
            </a:r>
            <a:r>
              <a:rPr lang="en-US" sz="1200" i="1" dirty="0">
                <a:effectLst/>
                <a:latin typeface="Times New Roman" panose="02020603050405020304" pitchFamily="18" charset="0"/>
              </a:rPr>
              <a:t>YouTube</a:t>
            </a:r>
            <a:r>
              <a:rPr lang="en-US" sz="1200" dirty="0">
                <a:effectLst/>
                <a:latin typeface="Times New Roman" panose="02020603050405020304" pitchFamily="18" charset="0"/>
              </a:rPr>
              <a:t>. Oct. 08, 2024. Available: https://</a:t>
            </a:r>
            <a:r>
              <a:rPr lang="en-US" sz="1200" dirty="0" err="1">
                <a:effectLst/>
                <a:latin typeface="Times New Roman" panose="02020603050405020304" pitchFamily="18" charset="0"/>
              </a:rPr>
              <a:t>www.youtube.com</a:t>
            </a:r>
            <a:r>
              <a:rPr lang="en-US" sz="1200" dirty="0">
                <a:effectLst/>
                <a:latin typeface="Times New Roman" panose="02020603050405020304" pitchFamily="18" charset="0"/>
              </a:rPr>
              <a:t>/</a:t>
            </a:r>
            <a:r>
              <a:rPr lang="en-US" sz="1200" dirty="0" err="1">
                <a:effectLst/>
                <a:latin typeface="Times New Roman" panose="02020603050405020304" pitchFamily="18" charset="0"/>
              </a:rPr>
              <a:t>watch?v</a:t>
            </a:r>
            <a:r>
              <a:rPr lang="en-US" sz="1200" dirty="0">
                <a:effectLst/>
                <a:latin typeface="Times New Roman" panose="02020603050405020304" pitchFamily="18" charset="0"/>
              </a:rPr>
              <a:t>=SBGG4WNweEc</a:t>
            </a:r>
          </a:p>
        </p:txBody>
      </p:sp>
    </p:spTree>
    <p:extLst>
      <p:ext uri="{BB962C8B-B14F-4D97-AF65-F5344CB8AC3E}">
        <p14:creationId xmlns:p14="http://schemas.microsoft.com/office/powerpoint/2010/main" val="25815574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D7E413-FE12-E5E6-EBD5-0D9568E66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Machine Learning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2A6812-E199-80A3-BCD6-01F2094613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658" y="1570945"/>
            <a:ext cx="4604657" cy="25901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807F3B9-C460-EB6F-67AC-7A33FC11CD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9449" y="3048000"/>
            <a:ext cx="4797739" cy="32241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8B85DAA-5F75-7E25-DD13-D166C35A9A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9114" y="1862365"/>
            <a:ext cx="6903176" cy="387440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932304D-7DD2-E01A-FE77-E00CD18191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1730" y="1592716"/>
            <a:ext cx="4356100" cy="44831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C369377-8B47-F472-8AF3-F4B3EC324B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06590" y="2053318"/>
            <a:ext cx="4851400" cy="334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98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5E6484-CE33-07DE-03C6-3DF5B9890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What does it mean to learn / memorize?</a:t>
            </a: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6A68B9D1-CEC9-B225-24FE-D3F6818DAF56}"/>
              </a:ext>
            </a:extLst>
          </p:cNvPr>
          <p:cNvSpPr/>
          <p:nvPr/>
        </p:nvSpPr>
        <p:spPr>
          <a:xfrm>
            <a:off x="3309259" y="3429000"/>
            <a:ext cx="1491342" cy="685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C5EFB9-3A72-4129-51D2-749A4E863710}"/>
              </a:ext>
            </a:extLst>
          </p:cNvPr>
          <p:cNvSpPr txBox="1"/>
          <p:nvPr/>
        </p:nvSpPr>
        <p:spPr>
          <a:xfrm>
            <a:off x="3309259" y="3028890"/>
            <a:ext cx="1153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2000" dirty="0"/>
              <a:t>Learning</a:t>
            </a:r>
          </a:p>
        </p:txBody>
      </p:sp>
      <p:sp>
        <p:nvSpPr>
          <p:cNvPr id="8" name="Cloud 7">
            <a:extLst>
              <a:ext uri="{FF2B5EF4-FFF2-40B4-BE49-F238E27FC236}">
                <a16:creationId xmlns:a16="http://schemas.microsoft.com/office/drawing/2014/main" id="{233F1E31-005B-7C6F-CF53-CC6719F3726A}"/>
              </a:ext>
            </a:extLst>
          </p:cNvPr>
          <p:cNvSpPr/>
          <p:nvPr/>
        </p:nvSpPr>
        <p:spPr>
          <a:xfrm>
            <a:off x="4989286" y="2439949"/>
            <a:ext cx="2928257" cy="2758001"/>
          </a:xfrm>
          <a:prstGeom prst="cloud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sz="3800" dirty="0"/>
              <a:t>Memory</a:t>
            </a:r>
          </a:p>
        </p:txBody>
      </p:sp>
      <p:cxnSp>
        <p:nvCxnSpPr>
          <p:cNvPr id="11" name="Curved Connector 10">
            <a:extLst>
              <a:ext uri="{FF2B5EF4-FFF2-40B4-BE49-F238E27FC236}">
                <a16:creationId xmlns:a16="http://schemas.microsoft.com/office/drawing/2014/main" id="{E1FFCDC5-3089-B117-A7ED-3BB8F10242E8}"/>
              </a:ext>
            </a:extLst>
          </p:cNvPr>
          <p:cNvCxnSpPr/>
          <p:nvPr/>
        </p:nvCxnSpPr>
        <p:spPr>
          <a:xfrm rot="10800000">
            <a:off x="7739744" y="4757057"/>
            <a:ext cx="936171" cy="903514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3E195F9-16BA-EBB3-3F28-EE73526E9428}"/>
              </a:ext>
            </a:extLst>
          </p:cNvPr>
          <p:cNvSpPr txBox="1"/>
          <p:nvPr/>
        </p:nvSpPr>
        <p:spPr>
          <a:xfrm>
            <a:off x="6892490" y="5369319"/>
            <a:ext cx="15747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2000" dirty="0"/>
              <a:t>Stimulation</a:t>
            </a:r>
          </a:p>
        </p:txBody>
      </p:sp>
      <p:cxnSp>
        <p:nvCxnSpPr>
          <p:cNvPr id="15" name="Curved Connector 14">
            <a:extLst>
              <a:ext uri="{FF2B5EF4-FFF2-40B4-BE49-F238E27FC236}">
                <a16:creationId xmlns:a16="http://schemas.microsoft.com/office/drawing/2014/main" id="{D33000B5-BAEA-21CE-9E0C-29242980E690}"/>
              </a:ext>
            </a:extLst>
          </p:cNvPr>
          <p:cNvCxnSpPr>
            <a:cxnSpLocks/>
          </p:cNvCxnSpPr>
          <p:nvPr/>
        </p:nvCxnSpPr>
        <p:spPr>
          <a:xfrm flipV="1">
            <a:off x="7679874" y="1986953"/>
            <a:ext cx="919836" cy="588756"/>
          </a:xfrm>
          <a:prstGeom prst="curvedConnector3">
            <a:avLst>
              <a:gd name="adj1" fmla="val 51183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90E47BB-7914-4DDC-4FAA-18F97AE6558D}"/>
              </a:ext>
            </a:extLst>
          </p:cNvPr>
          <p:cNvSpPr txBox="1"/>
          <p:nvPr/>
        </p:nvSpPr>
        <p:spPr>
          <a:xfrm>
            <a:off x="7352408" y="1887035"/>
            <a:ext cx="15747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2000" dirty="0"/>
              <a:t>Recall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398C729-A0CD-20BE-C8AB-7A51BDA74F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913" y="2481551"/>
            <a:ext cx="2498400" cy="24984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2141BE0-E6F0-D399-49FF-73F84B8B19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5656" y="4137814"/>
            <a:ext cx="2142000" cy="2142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E9AD0ED-12CF-E0C7-B221-C472D74AA65A}"/>
              </a:ext>
            </a:extLst>
          </p:cNvPr>
          <p:cNvSpPr/>
          <p:nvPr/>
        </p:nvSpPr>
        <p:spPr>
          <a:xfrm>
            <a:off x="9289173" y="4286923"/>
            <a:ext cx="605942" cy="184242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D10692A5-56E6-8969-B135-B232EC3DD6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5656" y="1410551"/>
            <a:ext cx="2142000" cy="214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7592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E8C926-4D7B-1E28-0BD2-55E5587734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How do we learn?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48D195-9F33-ADCB-A04B-B10BCDF1B2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0896" y="0"/>
            <a:ext cx="4142219" cy="61939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051F54B-9210-8DDB-7E65-C7F0CF0568C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071" r="15572"/>
          <a:stretch/>
        </p:blipFill>
        <p:spPr>
          <a:xfrm>
            <a:off x="1235734" y="1488517"/>
            <a:ext cx="4561114" cy="454216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EC1AF80-2E34-9FC7-9568-93CD43CE1FFC}"/>
              </a:ext>
            </a:extLst>
          </p:cNvPr>
          <p:cNvSpPr txBox="1"/>
          <p:nvPr/>
        </p:nvSpPr>
        <p:spPr>
          <a:xfrm>
            <a:off x="283233" y="6322631"/>
            <a:ext cx="1102722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/>
            <a:r>
              <a:rPr lang="en-US" sz="1200" dirty="0">
                <a:effectLst/>
                <a:latin typeface="Times New Roman" panose="02020603050405020304" pitchFamily="18" charset="0"/>
              </a:rPr>
              <a:t>M. Fessenden, “Revel in these wondrous drawings by the father of neuroscience,” </a:t>
            </a:r>
            <a:r>
              <a:rPr lang="en-US" sz="1200" i="1" dirty="0">
                <a:effectLst/>
                <a:latin typeface="Times New Roman" panose="02020603050405020304" pitchFamily="18" charset="0"/>
              </a:rPr>
              <a:t>Smithsonian Magazine</a:t>
            </a:r>
            <a:r>
              <a:rPr lang="en-US" sz="1200" dirty="0">
                <a:effectLst/>
                <a:latin typeface="Times New Roman" panose="02020603050405020304" pitchFamily="18" charset="0"/>
              </a:rPr>
              <a:t>, Jan. 20, 2017. Available: https://</a:t>
            </a:r>
            <a:r>
              <a:rPr lang="en-US" sz="1200" dirty="0" err="1">
                <a:effectLst/>
                <a:latin typeface="Times New Roman" panose="02020603050405020304" pitchFamily="18" charset="0"/>
              </a:rPr>
              <a:t>www.smithsonianmag.com</a:t>
            </a:r>
            <a:r>
              <a:rPr lang="en-US" sz="1200" dirty="0">
                <a:effectLst/>
                <a:latin typeface="Times New Roman" panose="02020603050405020304" pitchFamily="18" charset="0"/>
              </a:rPr>
              <a:t>/arts-culture/revel-these-wondrous-drawings-father-neuroscience-180961881/</a:t>
            </a:r>
          </a:p>
        </p:txBody>
      </p:sp>
    </p:spTree>
    <p:extLst>
      <p:ext uri="{BB962C8B-B14F-4D97-AF65-F5344CB8AC3E}">
        <p14:creationId xmlns:p14="http://schemas.microsoft.com/office/powerpoint/2010/main" val="10374551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4515AB-E046-E9EA-D8AF-B9925536CF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Can nonliving things memorize?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3533EA-D6A2-F8F4-4DA3-5292BF002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133600"/>
            <a:ext cx="4150179" cy="3320143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20451777-E31F-BB88-1CD2-70720865AE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60531" y="1690688"/>
            <a:ext cx="1571640" cy="1555923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5B530E6-A83B-410F-C109-D3FD756F8C9F}"/>
              </a:ext>
            </a:extLst>
          </p:cNvPr>
          <p:cNvCxnSpPr>
            <a:cxnSpLocks/>
            <a:endCxn id="7" idx="1"/>
          </p:cNvCxnSpPr>
          <p:nvPr/>
        </p:nvCxnSpPr>
        <p:spPr>
          <a:xfrm flipV="1">
            <a:off x="3755571" y="2468650"/>
            <a:ext cx="1704960" cy="48137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25780FD8-08AB-4DAD-4CBC-E6E209038D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59007" y="2133600"/>
            <a:ext cx="4282621" cy="239030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9F7D6D24-88C7-24E8-305B-432BCCF7A0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537872" y="3793671"/>
            <a:ext cx="1571641" cy="2069527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0022766-0B93-6A26-B40B-13B720B98432}"/>
              </a:ext>
            </a:extLst>
          </p:cNvPr>
          <p:cNvCxnSpPr>
            <a:cxnSpLocks/>
          </p:cNvCxnSpPr>
          <p:nvPr/>
        </p:nvCxnSpPr>
        <p:spPr>
          <a:xfrm flipH="1">
            <a:off x="7271657" y="4201886"/>
            <a:ext cx="2351314" cy="62654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A6A9F74-41CF-2ACB-663F-A811D7041A0E}"/>
              </a:ext>
            </a:extLst>
          </p:cNvPr>
          <p:cNvSpPr txBox="1"/>
          <p:nvPr/>
        </p:nvSpPr>
        <p:spPr>
          <a:xfrm>
            <a:off x="185057" y="5974830"/>
            <a:ext cx="1182188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/>
            <a:r>
              <a:rPr lang="en-US" sz="1200" dirty="0">
                <a:effectLst/>
                <a:latin typeface="Times New Roman" panose="02020603050405020304" pitchFamily="18" charset="0"/>
              </a:rPr>
              <a:t>Wikipedia contributors, “Snowflake,” </a:t>
            </a:r>
            <a:r>
              <a:rPr lang="en-US" sz="1200" i="1" dirty="0">
                <a:effectLst/>
                <a:latin typeface="Times New Roman" panose="02020603050405020304" pitchFamily="18" charset="0"/>
              </a:rPr>
              <a:t>Wikipedia</a:t>
            </a:r>
            <a:r>
              <a:rPr lang="en-US" sz="1200" dirty="0">
                <a:effectLst/>
                <a:latin typeface="Times New Roman" panose="02020603050405020304" pitchFamily="18" charset="0"/>
              </a:rPr>
              <a:t>, Oct. 02, 2024. Available: https://</a:t>
            </a:r>
            <a:r>
              <a:rPr lang="en-US" sz="1200" dirty="0" err="1">
                <a:effectLst/>
                <a:latin typeface="Times New Roman" panose="02020603050405020304" pitchFamily="18" charset="0"/>
              </a:rPr>
              <a:t>en.wikipedia.org</a:t>
            </a:r>
            <a:r>
              <a:rPr lang="en-US" sz="1200" dirty="0">
                <a:effectLst/>
                <a:latin typeface="Times New Roman" panose="02020603050405020304" pitchFamily="18" charset="0"/>
              </a:rPr>
              <a:t>/wiki/Snowflake#/media/</a:t>
            </a:r>
            <a:r>
              <a:rPr lang="en-US" sz="1200" dirty="0" err="1">
                <a:effectLst/>
                <a:latin typeface="Times New Roman" panose="02020603050405020304" pitchFamily="18" charset="0"/>
              </a:rPr>
              <a:t>File:Snowflake</a:t>
            </a:r>
            <a:r>
              <a:rPr lang="en-US" sz="1200" dirty="0">
                <a:effectLst/>
                <a:latin typeface="Times New Roman" panose="02020603050405020304" pitchFamily="18" charset="0"/>
              </a:rPr>
              <a:t>_(</a:t>
            </a:r>
            <a:r>
              <a:rPr lang="en-US" sz="1200" dirty="0" err="1">
                <a:effectLst/>
                <a:latin typeface="Times New Roman" panose="02020603050405020304" pitchFamily="18" charset="0"/>
              </a:rPr>
              <a:t>lumehelves</a:t>
            </a:r>
            <a:r>
              <a:rPr lang="en-US" sz="1200" dirty="0">
                <a:effectLst/>
                <a:latin typeface="Times New Roman" panose="02020603050405020304" pitchFamily="18" charset="0"/>
              </a:rPr>
              <a:t>).jpg</a:t>
            </a:r>
          </a:p>
          <a:p>
            <a:pPr marL="457200" indent="-457200"/>
            <a:r>
              <a:rPr lang="en-US" sz="1200" dirty="0">
                <a:effectLst/>
                <a:latin typeface="Times New Roman" panose="02020603050405020304" pitchFamily="18" charset="0"/>
              </a:rPr>
              <a:t>Wikipedia contributors, “Water,” </a:t>
            </a:r>
            <a:r>
              <a:rPr lang="en-US" sz="1200" i="1" dirty="0">
                <a:effectLst/>
                <a:latin typeface="Times New Roman" panose="02020603050405020304" pitchFamily="18" charset="0"/>
              </a:rPr>
              <a:t>Wikipedia</a:t>
            </a:r>
            <a:r>
              <a:rPr lang="en-US" sz="1200" dirty="0">
                <a:effectLst/>
                <a:latin typeface="Times New Roman" panose="02020603050405020304" pitchFamily="18" charset="0"/>
              </a:rPr>
              <a:t>, Oct. 12, 2024. Available: https://</a:t>
            </a:r>
            <a:r>
              <a:rPr lang="en-US" sz="1200" dirty="0" err="1">
                <a:effectLst/>
                <a:latin typeface="Times New Roman" panose="02020603050405020304" pitchFamily="18" charset="0"/>
              </a:rPr>
              <a:t>en.wikipedia.org</a:t>
            </a:r>
            <a:r>
              <a:rPr lang="en-US" sz="1200" dirty="0">
                <a:effectLst/>
                <a:latin typeface="Times New Roman" panose="02020603050405020304" pitchFamily="18" charset="0"/>
              </a:rPr>
              <a:t>/wiki/Water#/media/File:3D_model_hydrogen_bonds_in_water.svg</a:t>
            </a:r>
          </a:p>
          <a:p>
            <a:pPr marL="457200" indent="-457200"/>
            <a:r>
              <a:rPr lang="en-US" sz="1200" dirty="0">
                <a:effectLst/>
                <a:latin typeface="Times New Roman" panose="02020603050405020304" pitchFamily="18" charset="0"/>
              </a:rPr>
              <a:t>Stanford Magnets, “What is the strongest part of a magnet? | Stanford Magnets,” </a:t>
            </a:r>
            <a:r>
              <a:rPr lang="en-US" sz="1200" i="1" dirty="0">
                <a:effectLst/>
                <a:latin typeface="Times New Roman" panose="02020603050405020304" pitchFamily="18" charset="0"/>
              </a:rPr>
              <a:t>Stanford Magnets</a:t>
            </a:r>
            <a:r>
              <a:rPr lang="en-US" sz="1200" dirty="0">
                <a:effectLst/>
                <a:latin typeface="Times New Roman" panose="02020603050405020304" pitchFamily="18" charset="0"/>
              </a:rPr>
              <a:t>. Available: https://</a:t>
            </a:r>
            <a:r>
              <a:rPr lang="en-US" sz="1200" dirty="0" err="1">
                <a:effectLst/>
                <a:latin typeface="Times New Roman" panose="02020603050405020304" pitchFamily="18" charset="0"/>
              </a:rPr>
              <a:t>www.stanfordmagnets.com</a:t>
            </a:r>
            <a:r>
              <a:rPr lang="en-US" sz="1200" dirty="0">
                <a:effectLst/>
                <a:latin typeface="Times New Roman" panose="02020603050405020304" pitchFamily="18" charset="0"/>
              </a:rPr>
              <a:t>/what-is-the-strongest-part-of-a-</a:t>
            </a:r>
            <a:r>
              <a:rPr lang="en-US" sz="1200" dirty="0" err="1">
                <a:effectLst/>
                <a:latin typeface="Times New Roman" panose="02020603050405020304" pitchFamily="18" charset="0"/>
              </a:rPr>
              <a:t>magnet.html</a:t>
            </a:r>
            <a:endParaRPr lang="en-US" sz="1200" dirty="0">
              <a:effectLst/>
              <a:latin typeface="Times New Roman" panose="02020603050405020304" pitchFamily="18" charset="0"/>
            </a:endParaRPr>
          </a:p>
          <a:p>
            <a:pPr marL="457200" indent="-457200"/>
            <a:r>
              <a:rPr lang="en-US" sz="1200" dirty="0">
                <a:effectLst/>
                <a:latin typeface="Times New Roman" panose="02020603050405020304" pitchFamily="18" charset="0"/>
              </a:rPr>
              <a:t>Wikipedia contributors, “Spin glass,” </a:t>
            </a:r>
            <a:r>
              <a:rPr lang="en-US" sz="1200" i="1" dirty="0">
                <a:effectLst/>
                <a:latin typeface="Times New Roman" panose="02020603050405020304" pitchFamily="18" charset="0"/>
              </a:rPr>
              <a:t>Wikipedia</a:t>
            </a:r>
            <a:r>
              <a:rPr lang="en-US" sz="1200" dirty="0">
                <a:effectLst/>
                <a:latin typeface="Times New Roman" panose="02020603050405020304" pitchFamily="18" charset="0"/>
              </a:rPr>
              <a:t>, Oct. 09, 2024. Available: https://</a:t>
            </a:r>
            <a:r>
              <a:rPr lang="en-US" sz="1200" dirty="0" err="1">
                <a:effectLst/>
                <a:latin typeface="Times New Roman" panose="02020603050405020304" pitchFamily="18" charset="0"/>
              </a:rPr>
              <a:t>en.wikipedia.org</a:t>
            </a:r>
            <a:r>
              <a:rPr lang="en-US" sz="1200" dirty="0">
                <a:effectLst/>
                <a:latin typeface="Times New Roman" panose="02020603050405020304" pitchFamily="18" charset="0"/>
              </a:rPr>
              <a:t>/wiki/</a:t>
            </a:r>
            <a:r>
              <a:rPr lang="en-US" sz="1200" dirty="0" err="1">
                <a:effectLst/>
                <a:latin typeface="Times New Roman" panose="02020603050405020304" pitchFamily="18" charset="0"/>
              </a:rPr>
              <a:t>Spin_glass</a:t>
            </a:r>
            <a:r>
              <a:rPr lang="en-US" sz="1200" dirty="0">
                <a:effectLst/>
                <a:latin typeface="Times New Roman" panose="02020603050405020304" pitchFamily="18" charset="0"/>
              </a:rPr>
              <a:t>#/media/</a:t>
            </a:r>
            <a:r>
              <a:rPr lang="en-US" sz="1200" dirty="0" err="1">
                <a:effectLst/>
                <a:latin typeface="Times New Roman" panose="02020603050405020304" pitchFamily="18" charset="0"/>
              </a:rPr>
              <a:t>File:Spin_glass_by_Zureks.svg</a:t>
            </a:r>
            <a:endParaRPr lang="en-US" sz="1200" dirty="0">
              <a:effectLst/>
              <a:latin typeface="Times New Roman" panose="02020603050405020304" pitchFamily="18" charset="0"/>
            </a:endParaRPr>
          </a:p>
          <a:p>
            <a:pPr marL="457200" indent="-457200"/>
            <a:endParaRPr lang="en-US" sz="1200" dirty="0">
              <a:effectLst/>
              <a:latin typeface="Times New Roman" panose="02020603050405020304" pitchFamily="18" charset="0"/>
            </a:endParaRPr>
          </a:p>
          <a:p>
            <a:pPr marL="457200" indent="-457200"/>
            <a:endParaRPr lang="en-US" sz="1200" dirty="0">
              <a:effectLst/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26739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946828-72E8-CF12-C8A9-54E2C5871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The Principle of Minimal Energy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C88CE9-857B-6100-961B-302F8B6AAE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1829" y="1343352"/>
            <a:ext cx="5246913" cy="4171296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2D5192BD-547D-B901-48C1-C29ECF834A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56443" y="2520184"/>
            <a:ext cx="3775528" cy="27602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8831719-40A6-9500-2CAA-78EB7A32F4A0}"/>
              </a:ext>
            </a:extLst>
          </p:cNvPr>
          <p:cNvSpPr txBox="1"/>
          <p:nvPr/>
        </p:nvSpPr>
        <p:spPr>
          <a:xfrm>
            <a:off x="2347685" y="1690688"/>
            <a:ext cx="23930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2800" dirty="0"/>
              <a:t>Minimal Action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3C34814-F9F9-7572-4E7D-CAF0E5DFC88A}"/>
              </a:ext>
            </a:extLst>
          </p:cNvPr>
          <p:cNvSpPr txBox="1"/>
          <p:nvPr/>
        </p:nvSpPr>
        <p:spPr>
          <a:xfrm>
            <a:off x="6250213" y="1690688"/>
            <a:ext cx="49185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 sz="2800" dirty="0"/>
              <a:t>Second Law of Thermodynamics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4873407-A19C-D41C-B684-FF6DBEBCB110}"/>
              </a:ext>
            </a:extLst>
          </p:cNvPr>
          <p:cNvSpPr txBox="1"/>
          <p:nvPr/>
        </p:nvSpPr>
        <p:spPr>
          <a:xfrm>
            <a:off x="403677" y="6211669"/>
            <a:ext cx="83058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/>
            <a:r>
              <a:rPr lang="en-US" sz="1200" dirty="0">
                <a:effectLst/>
                <a:latin typeface="Times New Roman" panose="02020603050405020304" pitchFamily="18" charset="0"/>
              </a:rPr>
              <a:t>“principle of least action,” </a:t>
            </a:r>
            <a:r>
              <a:rPr lang="en-US" sz="1200" i="1" dirty="0" err="1">
                <a:effectLst/>
                <a:latin typeface="Times New Roman" panose="02020603050405020304" pitchFamily="18" charset="0"/>
              </a:rPr>
              <a:t>Wikidata</a:t>
            </a:r>
            <a:r>
              <a:rPr lang="en-US" sz="1200" dirty="0">
                <a:effectLst/>
                <a:latin typeface="Times New Roman" panose="02020603050405020304" pitchFamily="18" charset="0"/>
              </a:rPr>
              <a:t>. Available: https://</a:t>
            </a:r>
            <a:r>
              <a:rPr lang="en-US" sz="1200" dirty="0" err="1">
                <a:effectLst/>
                <a:latin typeface="Times New Roman" panose="02020603050405020304" pitchFamily="18" charset="0"/>
              </a:rPr>
              <a:t>www.wikidata.org</a:t>
            </a:r>
            <a:r>
              <a:rPr lang="en-US" sz="1200" dirty="0">
                <a:effectLst/>
                <a:latin typeface="Times New Roman" panose="02020603050405020304" pitchFamily="18" charset="0"/>
              </a:rPr>
              <a:t>/wiki/Q722799#/media/</a:t>
            </a:r>
            <a:r>
              <a:rPr lang="en-US" sz="1200" dirty="0" err="1">
                <a:effectLst/>
                <a:latin typeface="Times New Roman" panose="02020603050405020304" pitchFamily="18" charset="0"/>
              </a:rPr>
              <a:t>File:Least_action_principle.svg</a:t>
            </a:r>
            <a:endParaRPr lang="en-US" sz="1200" dirty="0">
              <a:effectLst/>
              <a:latin typeface="Times New Roman" panose="02020603050405020304" pitchFamily="18" charset="0"/>
            </a:endParaRPr>
          </a:p>
          <a:p>
            <a:pPr marL="457200" indent="-457200"/>
            <a:r>
              <a:rPr lang="en-US" sz="1200" i="1" dirty="0" err="1">
                <a:effectLst/>
                <a:latin typeface="Times New Roman" panose="02020603050405020304" pitchFamily="18" charset="0"/>
              </a:rPr>
              <a:t>File:Heat</a:t>
            </a:r>
            <a:r>
              <a:rPr lang="en-US" sz="1200" i="1" dirty="0">
                <a:effectLst/>
                <a:latin typeface="Times New Roman" panose="02020603050405020304" pitchFamily="18" charset="0"/>
              </a:rPr>
              <a:t> </a:t>
            </a:r>
            <a:r>
              <a:rPr lang="en-US" sz="1200" i="1" dirty="0" err="1">
                <a:effectLst/>
                <a:latin typeface="Times New Roman" panose="02020603050405020304" pitchFamily="18" charset="0"/>
              </a:rPr>
              <a:t>Smiley.gif</a:t>
            </a:r>
            <a:r>
              <a:rPr lang="en-US" sz="1200" i="1" dirty="0">
                <a:effectLst/>
                <a:latin typeface="Times New Roman" panose="02020603050405020304" pitchFamily="18" charset="0"/>
              </a:rPr>
              <a:t> - Wikimedia Commons</a:t>
            </a:r>
            <a:r>
              <a:rPr lang="en-US" sz="1200" dirty="0">
                <a:effectLst/>
                <a:latin typeface="Times New Roman" panose="02020603050405020304" pitchFamily="18" charset="0"/>
              </a:rPr>
              <a:t>. 2017. Available: https://</a:t>
            </a:r>
            <a:r>
              <a:rPr lang="en-US" sz="1200" dirty="0" err="1">
                <a:effectLst/>
                <a:latin typeface="Times New Roman" panose="02020603050405020304" pitchFamily="18" charset="0"/>
              </a:rPr>
              <a:t>commons.wikimedia.org</a:t>
            </a:r>
            <a:r>
              <a:rPr lang="en-US" sz="1200" dirty="0">
                <a:effectLst/>
                <a:latin typeface="Times New Roman" panose="02020603050405020304" pitchFamily="18" charset="0"/>
              </a:rPr>
              <a:t>/wiki/</a:t>
            </a:r>
            <a:r>
              <a:rPr lang="en-US" sz="1200" dirty="0" err="1">
                <a:effectLst/>
                <a:latin typeface="Times New Roman" panose="02020603050405020304" pitchFamily="18" charset="0"/>
              </a:rPr>
              <a:t>File:Heat_smiley.gif</a:t>
            </a:r>
            <a:endParaRPr lang="en-US" sz="1200" dirty="0">
              <a:effectLst/>
              <a:latin typeface="Times New Roman" panose="02020603050405020304" pitchFamily="18" charset="0"/>
            </a:endParaRPr>
          </a:p>
          <a:p>
            <a:pPr marL="457200" indent="-457200"/>
            <a:endParaRPr lang="en-US" sz="1200" dirty="0">
              <a:effectLst/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45548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1D11D7-DEA4-4092-BF94-9E78AB1B0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The Principle of Minimal Energy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72C99DE-4F56-10CD-7635-F1F4333CCB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5655"/>
          <a:stretch/>
        </p:blipFill>
        <p:spPr>
          <a:xfrm>
            <a:off x="1698170" y="1690688"/>
            <a:ext cx="5050973" cy="3821625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C530593-C028-EB30-AD9E-F822193F7090}"/>
              </a:ext>
            </a:extLst>
          </p:cNvPr>
          <p:cNvSpPr/>
          <p:nvPr/>
        </p:nvSpPr>
        <p:spPr>
          <a:xfrm>
            <a:off x="1356120" y="4511858"/>
            <a:ext cx="640556" cy="6119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14EA00E-0A90-DE99-C4F4-68EB168F9A4D}"/>
              </a:ext>
            </a:extLst>
          </p:cNvPr>
          <p:cNvCxnSpPr>
            <a:cxnSpLocks/>
          </p:cNvCxnSpPr>
          <p:nvPr/>
        </p:nvCxnSpPr>
        <p:spPr>
          <a:xfrm flipV="1">
            <a:off x="4898571" y="2389413"/>
            <a:ext cx="3661109" cy="220435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CB48A53-FC22-A8A8-B6AE-8942933FBF99}"/>
              </a:ext>
            </a:extLst>
          </p:cNvPr>
          <p:cNvCxnSpPr>
            <a:cxnSpLocks/>
          </p:cNvCxnSpPr>
          <p:nvPr/>
        </p:nvCxnSpPr>
        <p:spPr>
          <a:xfrm flipV="1">
            <a:off x="4898571" y="4297250"/>
            <a:ext cx="5715000" cy="3048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32DFA120-3F0D-666E-8740-A13DDE1738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9680" y="2389413"/>
            <a:ext cx="2053891" cy="190783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0594CC5-DFBE-EAB5-9739-553C7F22B516}"/>
              </a:ext>
            </a:extLst>
          </p:cNvPr>
          <p:cNvSpPr txBox="1"/>
          <p:nvPr/>
        </p:nvSpPr>
        <p:spPr>
          <a:xfrm>
            <a:off x="5740280" y="5030886"/>
            <a:ext cx="5638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This is how nature stores its patterns</a:t>
            </a:r>
            <a:endParaRPr lang="en-CN" sz="28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4C55DA6-D557-CE73-44A4-9F108FEC417F}"/>
              </a:ext>
            </a:extLst>
          </p:cNvPr>
          <p:cNvSpPr txBox="1"/>
          <p:nvPr/>
        </p:nvSpPr>
        <p:spPr>
          <a:xfrm>
            <a:off x="340965" y="6077376"/>
            <a:ext cx="1119051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/>
            <a:r>
              <a:rPr lang="en-US" sz="1200" dirty="0">
                <a:effectLst/>
                <a:latin typeface="Times New Roman" panose="02020603050405020304" pitchFamily="18" charset="0"/>
              </a:rPr>
              <a:t>F. </a:t>
            </a:r>
            <a:r>
              <a:rPr lang="en-US" sz="1200" dirty="0" err="1">
                <a:effectLst/>
                <a:latin typeface="Times New Roman" panose="02020603050405020304" pitchFamily="18" charset="0"/>
              </a:rPr>
              <a:t>Projcheski</a:t>
            </a:r>
            <a:r>
              <a:rPr lang="en-US" sz="1200" dirty="0">
                <a:effectLst/>
                <a:latin typeface="Times New Roman" panose="02020603050405020304" pitchFamily="18" charset="0"/>
              </a:rPr>
              <a:t>, “How to implement Gradient Descent in Python Programming Language | </a:t>
            </a:r>
            <a:r>
              <a:rPr lang="en-US" sz="1200" dirty="0" err="1">
                <a:effectLst/>
                <a:latin typeface="Times New Roman" panose="02020603050405020304" pitchFamily="18" charset="0"/>
              </a:rPr>
              <a:t>LacoincMl</a:t>
            </a:r>
            <a:r>
              <a:rPr lang="en-US" sz="1200" dirty="0">
                <a:effectLst/>
                <a:latin typeface="Times New Roman" panose="02020603050405020304" pitchFamily="18" charset="0"/>
              </a:rPr>
              <a:t>,” </a:t>
            </a:r>
            <a:r>
              <a:rPr lang="en-US" sz="1200" i="1" dirty="0">
                <a:effectLst/>
                <a:latin typeface="Times New Roman" panose="02020603050405020304" pitchFamily="18" charset="0"/>
              </a:rPr>
              <a:t>Laconic Machine Learning</a:t>
            </a:r>
            <a:r>
              <a:rPr lang="en-US" sz="1200" dirty="0">
                <a:effectLst/>
                <a:latin typeface="Times New Roman" panose="02020603050405020304" pitchFamily="18" charset="0"/>
              </a:rPr>
              <a:t>, Sep. 02, 2020. Available: https://</a:t>
            </a:r>
            <a:r>
              <a:rPr lang="en-US" sz="1200" dirty="0" err="1">
                <a:effectLst/>
                <a:latin typeface="Times New Roman" panose="02020603050405020304" pitchFamily="18" charset="0"/>
              </a:rPr>
              <a:t>laconicml.com</a:t>
            </a:r>
            <a:r>
              <a:rPr lang="en-US" sz="1200" dirty="0">
                <a:effectLst/>
                <a:latin typeface="Times New Roman" panose="02020603050405020304" pitchFamily="18" charset="0"/>
              </a:rPr>
              <a:t>/stochastic-gradient-descent-in-python/</a:t>
            </a:r>
          </a:p>
          <a:p>
            <a:pPr marL="457200" indent="-457200"/>
            <a:r>
              <a:rPr lang="en-US" sz="1200" dirty="0">
                <a:effectLst/>
                <a:latin typeface="Times New Roman" panose="02020603050405020304" pitchFamily="18" charset="0"/>
              </a:rPr>
              <a:t>Wikipedia contributors, “Snowflake,” </a:t>
            </a:r>
            <a:r>
              <a:rPr lang="en-US" sz="1200" i="1" dirty="0">
                <a:effectLst/>
                <a:latin typeface="Times New Roman" panose="02020603050405020304" pitchFamily="18" charset="0"/>
              </a:rPr>
              <a:t>Wikipedia</a:t>
            </a:r>
            <a:r>
              <a:rPr lang="en-US" sz="1200" dirty="0">
                <a:effectLst/>
                <a:latin typeface="Times New Roman" panose="02020603050405020304" pitchFamily="18" charset="0"/>
              </a:rPr>
              <a:t>, Oct. 02, 2024. Available: https://</a:t>
            </a:r>
            <a:r>
              <a:rPr lang="en-US" sz="1200" dirty="0" err="1">
                <a:effectLst/>
                <a:latin typeface="Times New Roman" panose="02020603050405020304" pitchFamily="18" charset="0"/>
              </a:rPr>
              <a:t>en.wikipedia.org</a:t>
            </a:r>
            <a:r>
              <a:rPr lang="en-US" sz="1200" dirty="0">
                <a:effectLst/>
                <a:latin typeface="Times New Roman" panose="02020603050405020304" pitchFamily="18" charset="0"/>
              </a:rPr>
              <a:t>/wiki/Snowflake#/media/File:Bentley_Snowflake4.jpg</a:t>
            </a:r>
          </a:p>
          <a:p>
            <a:pPr marL="457200" indent="-457200"/>
            <a:endParaRPr lang="en-US" sz="1200" dirty="0">
              <a:effectLst/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58552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711</TotalTime>
  <Words>707</Words>
  <Application>Microsoft Macintosh PowerPoint</Application>
  <PresentationFormat>Widescreen</PresentationFormat>
  <Paragraphs>71</Paragraphs>
  <Slides>16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Arial</vt:lpstr>
      <vt:lpstr>Calibri</vt:lpstr>
      <vt:lpstr>Calibri Light</vt:lpstr>
      <vt:lpstr>Cambria Math</vt:lpstr>
      <vt:lpstr>Times New Roman</vt:lpstr>
      <vt:lpstr>Wingdings</vt:lpstr>
      <vt:lpstr>Office Theme</vt:lpstr>
      <vt:lpstr>Oct 14 Math Club</vt:lpstr>
      <vt:lpstr>Dissecting the Nobel Prize :  A Peek at the Hopfield Network</vt:lpstr>
      <vt:lpstr>2024 Nobel Prize in Physics</vt:lpstr>
      <vt:lpstr>Machine Learning</vt:lpstr>
      <vt:lpstr>What does it mean to learn / memorize?</vt:lpstr>
      <vt:lpstr>How do we learn?</vt:lpstr>
      <vt:lpstr>Can nonliving things memorize?</vt:lpstr>
      <vt:lpstr>The Principle of Minimal Energy</vt:lpstr>
      <vt:lpstr>The Principle of Minimal Energy</vt:lpstr>
      <vt:lpstr>Notion Behind</vt:lpstr>
      <vt:lpstr>Structure</vt:lpstr>
      <vt:lpstr>How does PME help learning &amp; inferencing?</vt:lpstr>
      <vt:lpstr>Some Observations</vt:lpstr>
      <vt:lpstr>Visulization</vt:lpstr>
      <vt:lpstr>We will see how exactly the energy function is minimized next time.</vt:lpstr>
      <vt:lpstr>Stay Tuned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Oct 14 Math Club</dc:title>
  <dc:creator>B26324</dc:creator>
  <cp:lastModifiedBy>B26324</cp:lastModifiedBy>
  <cp:revision>8</cp:revision>
  <dcterms:created xsi:type="dcterms:W3CDTF">2024-10-13T12:06:33Z</dcterms:created>
  <dcterms:modified xsi:type="dcterms:W3CDTF">2024-10-13T23:57:38Z</dcterms:modified>
</cp:coreProperties>
</file>